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7" r:id="rId6"/>
    <p:sldId id="261" r:id="rId7"/>
    <p:sldId id="268" r:id="rId8"/>
    <p:sldId id="263" r:id="rId9"/>
  </p:sldIdLst>
  <p:sldSz cx="14630400" cy="8229600"/>
  <p:notesSz cx="8229600" cy="14630400"/>
  <p:embeddedFontLst>
    <p:embeddedFont>
      <p:font typeface="Gelasio" panose="020B0604020202020204" charset="0"/>
      <p:regular r:id="rId11"/>
    </p:embeddedFont>
    <p:embeddedFont>
      <p:font typeface="Lato" panose="020F0502020204030203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4C581-6752-49A4-800A-B316CDD6B1B6}" v="3" dt="2025-04-16T10:26:29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7" d="100"/>
          <a:sy n="47" d="100"/>
        </p:scale>
        <p:origin x="10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269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Navigating Germany's Booming Tech Job Market in 2025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Germany leads Europe's tech economy with a €129B IT sector. The market shows exceptional growth with over 770,000 tech vacancies nationwide.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Let's explore five leading German tech companies and their unique career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73729E1-FE96-D006-D497-63C26645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1C4F089-5FBD-8E5E-1A1B-C3039DE1F0FC}"/>
              </a:ext>
            </a:extLst>
          </p:cNvPr>
          <p:cNvSpPr/>
          <p:nvPr/>
        </p:nvSpPr>
        <p:spPr>
          <a:xfrm>
            <a:off x="6172676" y="695920"/>
            <a:ext cx="7771448" cy="1225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Meet the Giants: Four Key German Tech Companies</a:t>
            </a:r>
            <a:endParaRPr lang="en-US" sz="3850" dirty="0"/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23AC70B8-3A57-F69F-E1E2-B337F26F5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676" y="2215396"/>
            <a:ext cx="490180" cy="490180"/>
          </a:xfrm>
          <a:prstGeom prst="rect">
            <a:avLst/>
          </a:prstGeom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8E829100-18CD-E07D-7F00-FC1827D1FC18}"/>
              </a:ext>
            </a:extLst>
          </p:cNvPr>
          <p:cNvSpPr/>
          <p:nvPr/>
        </p:nvSpPr>
        <p:spPr>
          <a:xfrm>
            <a:off x="6172676" y="2901553"/>
            <a:ext cx="239434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SAP</a:t>
            </a:r>
            <a:endParaRPr lang="en-US" sz="19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8ECA0A7D-767B-49F4-7181-A89A56A2E06D}"/>
              </a:ext>
            </a:extLst>
          </p:cNvPr>
          <p:cNvSpPr/>
          <p:nvPr/>
        </p:nvSpPr>
        <p:spPr>
          <a:xfrm>
            <a:off x="6172676" y="3325535"/>
            <a:ext cx="2394347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Global ERP leader headquartered in Walldorf with 100,000+ employees worldwide</a:t>
            </a:r>
            <a:endParaRPr lang="en-US" sz="15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F0954200-CDFF-4DF8-010A-98E0B95AE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108" y="2215396"/>
            <a:ext cx="490180" cy="490180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57D1D3BE-D16F-CE10-A5AF-383BFF4FD832}"/>
              </a:ext>
            </a:extLst>
          </p:cNvPr>
          <p:cNvSpPr/>
          <p:nvPr/>
        </p:nvSpPr>
        <p:spPr>
          <a:xfrm>
            <a:off x="8861108" y="2901553"/>
            <a:ext cx="239446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Siemens</a:t>
            </a:r>
            <a:endParaRPr lang="en-US" sz="19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BB2E79E1-F249-CCF5-6C1F-555D476995C7}"/>
              </a:ext>
            </a:extLst>
          </p:cNvPr>
          <p:cNvSpPr/>
          <p:nvPr/>
        </p:nvSpPr>
        <p:spPr>
          <a:xfrm>
            <a:off x="8861108" y="3325535"/>
            <a:ext cx="2394466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Digital industry pioneer specializing in automation and industrial technology</a:t>
            </a:r>
            <a:endParaRPr lang="en-US" sz="1500" dirty="0"/>
          </a:p>
        </p:txBody>
      </p:sp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E8FC93B4-02D5-0044-FF81-6E5F1D6C5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9658" y="2215396"/>
            <a:ext cx="490180" cy="490180"/>
          </a:xfrm>
          <a:prstGeom prst="rect">
            <a:avLst/>
          </a:prstGeom>
        </p:spPr>
      </p:pic>
      <p:sp>
        <p:nvSpPr>
          <p:cNvPr id="27" name="Text 5">
            <a:extLst>
              <a:ext uri="{FF2B5EF4-FFF2-40B4-BE49-F238E27FC236}">
                <a16:creationId xmlns:a16="http://schemas.microsoft.com/office/drawing/2014/main" id="{C055B2AE-B966-97F2-71B8-363E6CB26C71}"/>
              </a:ext>
            </a:extLst>
          </p:cNvPr>
          <p:cNvSpPr/>
          <p:nvPr/>
        </p:nvSpPr>
        <p:spPr>
          <a:xfrm>
            <a:off x="11549658" y="2901553"/>
            <a:ext cx="239446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Bosch</a:t>
            </a:r>
            <a:endParaRPr lang="en-US" sz="1900" dirty="0"/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B30AA90C-9C28-4318-0009-62CF99849A1C}"/>
              </a:ext>
            </a:extLst>
          </p:cNvPr>
          <p:cNvSpPr/>
          <p:nvPr/>
        </p:nvSpPr>
        <p:spPr>
          <a:xfrm>
            <a:off x="11549658" y="3325535"/>
            <a:ext cx="2394466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Automotive and IoT innovator employing 421,000 specialists globally</a:t>
            </a:r>
            <a:endParaRPr lang="en-US" sz="1500" dirty="0"/>
          </a:p>
        </p:txBody>
      </p:sp>
      <p:pic>
        <p:nvPicPr>
          <p:cNvPr id="29" name="Image 4" descr="preencoded.png">
            <a:extLst>
              <a:ext uri="{FF2B5EF4-FFF2-40B4-BE49-F238E27FC236}">
                <a16:creationId xmlns:a16="http://schemas.microsoft.com/office/drawing/2014/main" id="{D49739C5-74E8-8404-FE02-9C1CABA58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676" y="5168622"/>
            <a:ext cx="490180" cy="490180"/>
          </a:xfrm>
          <a:prstGeom prst="rect">
            <a:avLst/>
          </a:prstGeom>
        </p:spPr>
      </p:pic>
      <p:sp>
        <p:nvSpPr>
          <p:cNvPr id="30" name="Text 7">
            <a:extLst>
              <a:ext uri="{FF2B5EF4-FFF2-40B4-BE49-F238E27FC236}">
                <a16:creationId xmlns:a16="http://schemas.microsoft.com/office/drawing/2014/main" id="{E11C2303-A2D4-CDD0-F48C-85EBAE6EF9F9}"/>
              </a:ext>
            </a:extLst>
          </p:cNvPr>
          <p:cNvSpPr/>
          <p:nvPr/>
        </p:nvSpPr>
        <p:spPr>
          <a:xfrm>
            <a:off x="6172676" y="5854779"/>
            <a:ext cx="239434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Deutsche Telekom</a:t>
            </a:r>
            <a:endParaRPr lang="en-US" sz="1900" dirty="0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4DA54213-76F4-F84B-57D7-52A5E760D0A9}"/>
              </a:ext>
            </a:extLst>
          </p:cNvPr>
          <p:cNvSpPr/>
          <p:nvPr/>
        </p:nvSpPr>
        <p:spPr>
          <a:xfrm>
            <a:off x="6172676" y="6278761"/>
            <a:ext cx="239434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Europe's telecom giant leading 5G implementation and AI integration</a:t>
            </a:r>
            <a:endParaRPr lang="en-US" sz="1500" dirty="0"/>
          </a:p>
        </p:txBody>
      </p:sp>
      <p:pic>
        <p:nvPicPr>
          <p:cNvPr id="32" name="Image 5" descr="preencoded.png">
            <a:extLst>
              <a:ext uri="{FF2B5EF4-FFF2-40B4-BE49-F238E27FC236}">
                <a16:creationId xmlns:a16="http://schemas.microsoft.com/office/drawing/2014/main" id="{3056C474-61EB-9AE2-3742-2B467C9B0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08" y="5168622"/>
            <a:ext cx="490180" cy="490180"/>
          </a:xfrm>
          <a:prstGeom prst="rect">
            <a:avLst/>
          </a:prstGeom>
        </p:spPr>
      </p:pic>
      <p:sp>
        <p:nvSpPr>
          <p:cNvPr id="33" name="Text 9">
            <a:extLst>
              <a:ext uri="{FF2B5EF4-FFF2-40B4-BE49-F238E27FC236}">
                <a16:creationId xmlns:a16="http://schemas.microsoft.com/office/drawing/2014/main" id="{E2DED869-5329-FF96-17C5-9392B5371345}"/>
              </a:ext>
            </a:extLst>
          </p:cNvPr>
          <p:cNvSpPr/>
          <p:nvPr/>
        </p:nvSpPr>
        <p:spPr>
          <a:xfrm>
            <a:off x="8861108" y="5854779"/>
            <a:ext cx="239446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InnoGames</a:t>
            </a:r>
            <a:endParaRPr lang="en-US" sz="19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894A2817-CEEF-2292-CDE8-A1EFA0D53EC1}"/>
              </a:ext>
            </a:extLst>
          </p:cNvPr>
          <p:cNvSpPr/>
          <p:nvPr/>
        </p:nvSpPr>
        <p:spPr>
          <a:xfrm>
            <a:off x="8861108" y="6278761"/>
            <a:ext cx="2394466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German mobile games company InnoGames' Forge of Empires has officially surpassed €1 billion.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4345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8C931CC-EB87-F30F-403C-6F9D72C1E3A1}"/>
              </a:ext>
            </a:extLst>
          </p:cNvPr>
          <p:cNvSpPr/>
          <p:nvPr/>
        </p:nvSpPr>
        <p:spPr>
          <a:xfrm>
            <a:off x="562213" y="441722"/>
            <a:ext cx="6607254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Data: Where Opportunity Awaits</a:t>
            </a:r>
            <a:endParaRPr lang="en-US" sz="31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B23F66CC-44A6-0226-B0D7-A9216922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96" y="1803073"/>
            <a:ext cx="10706141" cy="509827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4F8D5811-CFDB-F4D9-4E2D-70FE78CB26E5}"/>
              </a:ext>
            </a:extLst>
          </p:cNvPr>
          <p:cNvSpPr/>
          <p:nvPr/>
        </p:nvSpPr>
        <p:spPr>
          <a:xfrm>
            <a:off x="5864839" y="7283914"/>
            <a:ext cx="1951365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German Cities</a:t>
            </a:r>
            <a:endParaRPr lang="en-US" sz="24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1749CFE2-B665-67C9-B72D-8D70A5AE0084}"/>
              </a:ext>
            </a:extLst>
          </p:cNvPr>
          <p:cNvSpPr/>
          <p:nvPr/>
        </p:nvSpPr>
        <p:spPr>
          <a:xfrm rot="16200000">
            <a:off x="318292" y="3863814"/>
            <a:ext cx="1951365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Jobs Available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229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9A591FF-5522-5C87-1F96-4DD6B0B9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A9B2AF7-83E0-664F-1ED0-E55310569ED7}"/>
              </a:ext>
            </a:extLst>
          </p:cNvPr>
          <p:cNvSpPr/>
          <p:nvPr/>
        </p:nvSpPr>
        <p:spPr>
          <a:xfrm>
            <a:off x="6224111" y="753070"/>
            <a:ext cx="7668578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In-Demand Roles and Salaries</a:t>
            </a:r>
            <a:endParaRPr lang="en-US" sz="41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45B7C20-63C6-8390-7E1D-0AF33AB54CBE}"/>
              </a:ext>
            </a:extLst>
          </p:cNvPr>
          <p:cNvSpPr/>
          <p:nvPr/>
        </p:nvSpPr>
        <p:spPr>
          <a:xfrm>
            <a:off x="6909078" y="2623542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Software Developer</a:t>
            </a:r>
            <a:endParaRPr lang="en-US" sz="20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480C2D9-EFE3-F6B0-ABAB-D5A67F63445A}"/>
              </a:ext>
            </a:extLst>
          </p:cNvPr>
          <p:cNvSpPr/>
          <p:nvPr/>
        </p:nvSpPr>
        <p:spPr>
          <a:xfrm>
            <a:off x="6909078" y="3079313"/>
            <a:ext cx="698361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Entry level starting at €43,000+ with rapid growth potential within 2-3 years</a:t>
            </a:r>
            <a:endParaRPr lang="en-US" sz="16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E321115-DD62-6A74-CDDE-61120090E7A3}"/>
              </a:ext>
            </a:extLst>
          </p:cNvPr>
          <p:cNvSpPr/>
          <p:nvPr/>
        </p:nvSpPr>
        <p:spPr>
          <a:xfrm>
            <a:off x="6909078" y="3864412"/>
            <a:ext cx="277629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Cybersecurity Specialist</a:t>
            </a:r>
            <a:endParaRPr lang="en-US" sz="20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E619E78-9E7C-A07D-AE16-6E1DE64492B8}"/>
              </a:ext>
            </a:extLst>
          </p:cNvPr>
          <p:cNvSpPr/>
          <p:nvPr/>
        </p:nvSpPr>
        <p:spPr>
          <a:xfrm>
            <a:off x="6909078" y="4320183"/>
            <a:ext cx="698361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Median salary of €63,000 with critical shortage of qualified professionals</a:t>
            </a:r>
            <a:endParaRPr lang="en-US" sz="16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EAE718E-5579-2EB3-C839-00D02CC7F4B2}"/>
              </a:ext>
            </a:extLst>
          </p:cNvPr>
          <p:cNvSpPr/>
          <p:nvPr/>
        </p:nvSpPr>
        <p:spPr>
          <a:xfrm>
            <a:off x="6909078" y="5105281"/>
            <a:ext cx="364783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AI/Machine Learning Engineer</a:t>
            </a:r>
            <a:endParaRPr lang="en-US" sz="20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246FAF3B-AC41-DAFA-4230-6A0B4C7D829E}"/>
              </a:ext>
            </a:extLst>
          </p:cNvPr>
          <p:cNvSpPr/>
          <p:nvPr/>
        </p:nvSpPr>
        <p:spPr>
          <a:xfrm>
            <a:off x="6909078" y="5561052"/>
            <a:ext cx="698361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Positions increased 3.9x since 2022, commanding premium salaries</a:t>
            </a:r>
            <a:endParaRPr lang="en-US" sz="16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FCDABCC-B0BC-C90C-C0E1-05865E2E409A}"/>
              </a:ext>
            </a:extLst>
          </p:cNvPr>
          <p:cNvSpPr/>
          <p:nvPr/>
        </p:nvSpPr>
        <p:spPr>
          <a:xfrm>
            <a:off x="6909078" y="6346150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Cloud Architect</a:t>
            </a:r>
            <a:endParaRPr lang="en-US" sz="20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147508C-6BBD-1B04-681D-AA0905B326CE}"/>
              </a:ext>
            </a:extLst>
          </p:cNvPr>
          <p:cNvSpPr/>
          <p:nvPr/>
        </p:nvSpPr>
        <p:spPr>
          <a:xfrm>
            <a:off x="6909078" y="6801922"/>
            <a:ext cx="6983611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Among fastest-growing roles alongside Data Scientists and Digital Health specialists</a:t>
            </a:r>
            <a:endParaRPr lang="en-US" sz="1650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1701A425-0A7F-64B7-4041-B1CDBD3571B8}"/>
              </a:ext>
            </a:extLst>
          </p:cNvPr>
          <p:cNvSpPr/>
          <p:nvPr/>
        </p:nvSpPr>
        <p:spPr>
          <a:xfrm>
            <a:off x="6224111" y="2623542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9D335523-3081-2ED4-A832-27B5C294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09" y="2663011"/>
            <a:ext cx="316111" cy="395168"/>
          </a:xfrm>
          <a:prstGeom prst="rect">
            <a:avLst/>
          </a:prstGeom>
        </p:spPr>
      </p:pic>
      <p:sp>
        <p:nvSpPr>
          <p:cNvPr id="19" name="Shape 4">
            <a:extLst>
              <a:ext uri="{FF2B5EF4-FFF2-40B4-BE49-F238E27FC236}">
                <a16:creationId xmlns:a16="http://schemas.microsoft.com/office/drawing/2014/main" id="{08288544-D3F5-3C0C-1E19-F32A98CEDDB2}"/>
              </a:ext>
            </a:extLst>
          </p:cNvPr>
          <p:cNvSpPr/>
          <p:nvPr/>
        </p:nvSpPr>
        <p:spPr>
          <a:xfrm>
            <a:off x="6224111" y="3864412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EDCBAAEA-7ABC-C0C1-6C6B-EEEEF38D1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109" y="3903881"/>
            <a:ext cx="316111" cy="395168"/>
          </a:xfrm>
          <a:prstGeom prst="rect">
            <a:avLst/>
          </a:prstGeom>
        </p:spPr>
      </p:pic>
      <p:sp>
        <p:nvSpPr>
          <p:cNvPr id="21" name="Shape 7">
            <a:extLst>
              <a:ext uri="{FF2B5EF4-FFF2-40B4-BE49-F238E27FC236}">
                <a16:creationId xmlns:a16="http://schemas.microsoft.com/office/drawing/2014/main" id="{FFE71D85-E732-D896-5E0C-53180DA31EC0}"/>
              </a:ext>
            </a:extLst>
          </p:cNvPr>
          <p:cNvSpPr/>
          <p:nvPr/>
        </p:nvSpPr>
        <p:spPr>
          <a:xfrm>
            <a:off x="6224111" y="5105281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3303D26F-48E2-97BA-B2C9-36E66EF2C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09" y="5144750"/>
            <a:ext cx="316111" cy="395168"/>
          </a:xfrm>
          <a:prstGeom prst="rect">
            <a:avLst/>
          </a:prstGeom>
        </p:spPr>
      </p:pic>
      <p:sp>
        <p:nvSpPr>
          <p:cNvPr id="23" name="Shape 10">
            <a:extLst>
              <a:ext uri="{FF2B5EF4-FFF2-40B4-BE49-F238E27FC236}">
                <a16:creationId xmlns:a16="http://schemas.microsoft.com/office/drawing/2014/main" id="{58482D30-3B4B-B1EC-C4C0-783B6C984B71}"/>
              </a:ext>
            </a:extLst>
          </p:cNvPr>
          <p:cNvSpPr/>
          <p:nvPr/>
        </p:nvSpPr>
        <p:spPr>
          <a:xfrm>
            <a:off x="6224111" y="6346150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B3943405-3E6B-68D8-DD5F-E409A2557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109" y="6385620"/>
            <a:ext cx="316111" cy="3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23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7A407F7-0C91-8FA7-1D53-C072BD923C16}"/>
              </a:ext>
            </a:extLst>
          </p:cNvPr>
          <p:cNvSpPr/>
          <p:nvPr/>
        </p:nvSpPr>
        <p:spPr>
          <a:xfrm>
            <a:off x="793790" y="1207413"/>
            <a:ext cx="5797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Skills That Open Doors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DF40B88-D031-3E7C-B360-F5B04BC6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5AEF9DCC-4E45-FCF1-DCD9-844178C7C805}"/>
              </a:ext>
            </a:extLst>
          </p:cNvPr>
          <p:cNvSpPr/>
          <p:nvPr/>
        </p:nvSpPr>
        <p:spPr>
          <a:xfrm>
            <a:off x="5357217" y="2596634"/>
            <a:ext cx="2899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Specialized Credentials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91DE7A6-1DC7-C41D-623B-98FC5CAFA07E}"/>
              </a:ext>
            </a:extLst>
          </p:cNvPr>
          <p:cNvSpPr/>
          <p:nvPr/>
        </p:nvSpPr>
        <p:spPr>
          <a:xfrm>
            <a:off x="5357217" y="3087053"/>
            <a:ext cx="3797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AI/ML and cybersecurity certifications</a:t>
            </a:r>
            <a:endParaRPr lang="en-US" sz="1750" dirty="0"/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6CDE9029-C3B8-EC2B-07E7-BBDCB0937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CDF10E59-F8A0-6085-11A1-334C410A6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187547"/>
            <a:ext cx="318968" cy="398621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AA674C92-EF1D-FB4A-E3D9-9C1DD5C78CB6}"/>
              </a:ext>
            </a:extLst>
          </p:cNvPr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Technical Skills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3242C979-18F4-CB29-7EB3-C864873B0E22}"/>
              </a:ext>
            </a:extLst>
          </p:cNvPr>
          <p:cNvSpPr/>
          <p:nvPr/>
        </p:nvSpPr>
        <p:spPr>
          <a:xfrm>
            <a:off x="6433304" y="4450675"/>
            <a:ext cx="40817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Python, Java, C++, AWS, cloud computing</a:t>
            </a:r>
            <a:endParaRPr lang="en-US" sz="1750" dirty="0"/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BDDD82DD-FE69-47B8-A160-EEED6D8B2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pic>
        <p:nvPicPr>
          <p:cNvPr id="11" name="Image 5" descr="preencoded.png">
            <a:extLst>
              <a:ext uri="{FF2B5EF4-FFF2-40B4-BE49-F238E27FC236}">
                <a16:creationId xmlns:a16="http://schemas.microsoft.com/office/drawing/2014/main" id="{90590C93-E2C1-853A-2AE6-F55B98E40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551170"/>
            <a:ext cx="318968" cy="398621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B4926E6A-3A2A-2D5F-D143-D8F41B77B743}"/>
              </a:ext>
            </a:extLst>
          </p:cNvPr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German Language</a:t>
            </a:r>
            <a:endParaRPr lang="en-US" sz="22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0EE2E0DE-88F6-9224-A8BF-68C665FE35C1}"/>
              </a:ext>
            </a:extLst>
          </p:cNvPr>
          <p:cNvSpPr/>
          <p:nvPr/>
        </p:nvSpPr>
        <p:spPr>
          <a:xfrm>
            <a:off x="7509272" y="5814298"/>
            <a:ext cx="3661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Strongly preferred for most positions</a:t>
            </a:r>
            <a:endParaRPr lang="en-US" sz="175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A41BA81F-1475-5B8F-C730-21D6DE42A647}"/>
              </a:ext>
            </a:extLst>
          </p:cNvPr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Companies increasingly value soft skills. Communication and teamwork often make the difference in hiring decisions.</a:t>
            </a:r>
            <a:endParaRPr lang="en-US" sz="175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CFEB7E62-CB34-E889-EAB3-BD14DF1DD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892" y="2985849"/>
            <a:ext cx="318968" cy="398621"/>
          </a:xfrm>
          <a:prstGeom prst="rect">
            <a:avLst/>
          </a:prstGeom>
        </p:spPr>
      </p:pic>
      <p:sp>
        <p:nvSpPr>
          <p:cNvPr id="16" name="Shape 3">
            <a:extLst>
              <a:ext uri="{FF2B5EF4-FFF2-40B4-BE49-F238E27FC236}">
                <a16:creationId xmlns:a16="http://schemas.microsoft.com/office/drawing/2014/main" id="{9AD787D7-496E-5DB5-5715-FE5B8DE2E1BA}"/>
              </a:ext>
            </a:extLst>
          </p:cNvPr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6">
            <a:extLst>
              <a:ext uri="{FF2B5EF4-FFF2-40B4-BE49-F238E27FC236}">
                <a16:creationId xmlns:a16="http://schemas.microsoft.com/office/drawing/2014/main" id="{C22828BA-1620-8BCE-EA62-2D982DDCEE84}"/>
              </a:ext>
            </a:extLst>
          </p:cNvPr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3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043" y="570428"/>
            <a:ext cx="7691914" cy="1296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Employer Snapshots &amp; Example Job Ads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6043" y="2178129"/>
            <a:ext cx="7691914" cy="4586168"/>
          </a:xfrm>
          <a:prstGeom prst="roundRect">
            <a:avLst>
              <a:gd name="adj" fmla="val 19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33663" y="2185749"/>
            <a:ext cx="7675840" cy="595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42023" y="2317790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Company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04128" y="2317790"/>
            <a:ext cx="213586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Role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62424" y="2317790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Location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3663" y="2781657"/>
            <a:ext cx="7675840" cy="5959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42023" y="2913698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SAP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504128" y="2913698"/>
            <a:ext cx="213586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Scientist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62424" y="2913698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Walldorf, Berlin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3663" y="3377565"/>
            <a:ext cx="7675840" cy="9277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42023" y="3509605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Siemens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504128" y="3509605"/>
            <a:ext cx="213586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Industrial Software Engineer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062424" y="3509605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Munich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3663" y="4305300"/>
            <a:ext cx="7675840" cy="9277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942023" y="4437340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Celonis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504128" y="4437340"/>
            <a:ext cx="213586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Engineer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062424" y="4437340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Munich (hybrid)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33663" y="5233035"/>
            <a:ext cx="7675840" cy="595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42023" y="5365075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Deutsche Telekom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3504128" y="5365075"/>
            <a:ext cx="213586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Cybersecurity Analyst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062424" y="5365075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Bonn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33663" y="5828943"/>
            <a:ext cx="7675840" cy="9277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942023" y="5960983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Bosch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3504128" y="5960983"/>
            <a:ext cx="213586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Embedded Systems Developer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062424" y="5960983"/>
            <a:ext cx="213967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Stuttgart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26043" y="6997660"/>
            <a:ext cx="7691914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Most roles offer flexible working arrangements. Remote and hybrid positions increased by 45% since 2023.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0A9D5ACB-D7AE-2164-2FD9-CE3BA6640983}"/>
              </a:ext>
            </a:extLst>
          </p:cNvPr>
          <p:cNvSpPr/>
          <p:nvPr/>
        </p:nvSpPr>
        <p:spPr>
          <a:xfrm>
            <a:off x="787241" y="618530"/>
            <a:ext cx="13055918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Visualization: Candidate Profiles vs. Job Requirements</a:t>
            </a:r>
            <a:endParaRPr lang="en-US" sz="44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91BA41E3-8955-CF7F-15FE-EBC95AE37B9B}"/>
              </a:ext>
            </a:extLst>
          </p:cNvPr>
          <p:cNvSpPr/>
          <p:nvPr/>
        </p:nvSpPr>
        <p:spPr>
          <a:xfrm>
            <a:off x="1881068" y="301894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Technical Skills</a:t>
            </a:r>
            <a:endParaRPr lang="en-US" sz="22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87D903A3-8D80-370F-5A47-E10A4C534CBA}"/>
              </a:ext>
            </a:extLst>
          </p:cNvPr>
          <p:cNvSpPr/>
          <p:nvPr/>
        </p:nvSpPr>
        <p:spPr>
          <a:xfrm>
            <a:off x="787241" y="3505319"/>
            <a:ext cx="3905726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Programming languages, frameworks, tools</a:t>
            </a:r>
            <a:endParaRPr lang="en-US" sz="175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5C83B3AC-2DA4-233A-4883-D255C93FEB04}"/>
              </a:ext>
            </a:extLst>
          </p:cNvPr>
          <p:cNvSpPr/>
          <p:nvPr/>
        </p:nvSpPr>
        <p:spPr>
          <a:xfrm>
            <a:off x="9937313" y="3198852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Language Proficiency</a:t>
            </a:r>
            <a:endParaRPr lang="en-US" sz="22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3EFF1958-00ED-0EEC-1290-C53AA086B2C3}"/>
              </a:ext>
            </a:extLst>
          </p:cNvPr>
          <p:cNvSpPr/>
          <p:nvPr/>
        </p:nvSpPr>
        <p:spPr>
          <a:xfrm>
            <a:off x="9937313" y="3685223"/>
            <a:ext cx="390584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German and English levels</a:t>
            </a:r>
            <a:endParaRPr lang="en-US" sz="175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5EB03246-81DF-763F-D9EE-F0981B1E19C4}"/>
              </a:ext>
            </a:extLst>
          </p:cNvPr>
          <p:cNvSpPr/>
          <p:nvPr/>
        </p:nvSpPr>
        <p:spPr>
          <a:xfrm>
            <a:off x="9937313" y="5652254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EAA32080-2EFF-70AF-093A-AC999FBF6AFD}"/>
              </a:ext>
            </a:extLst>
          </p:cNvPr>
          <p:cNvSpPr/>
          <p:nvPr/>
        </p:nvSpPr>
        <p:spPr>
          <a:xfrm>
            <a:off x="9937313" y="6138624"/>
            <a:ext cx="390584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Relevant degrees and certifications</a:t>
            </a:r>
            <a:endParaRPr lang="en-US" sz="175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35DDE2D6-0BB6-E989-E87D-42FA467F444B}"/>
              </a:ext>
            </a:extLst>
          </p:cNvPr>
          <p:cNvSpPr/>
          <p:nvPr/>
        </p:nvSpPr>
        <p:spPr>
          <a:xfrm>
            <a:off x="1881068" y="5652254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Experience</a:t>
            </a:r>
            <a:endParaRPr lang="en-US" sz="22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1DF09D8C-FCD8-C69A-BA1C-848F8F3FFD8E}"/>
              </a:ext>
            </a:extLst>
          </p:cNvPr>
          <p:cNvSpPr/>
          <p:nvPr/>
        </p:nvSpPr>
        <p:spPr>
          <a:xfrm>
            <a:off x="787241" y="6138624"/>
            <a:ext cx="3905726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Years and relevance to position</a:t>
            </a:r>
            <a:endParaRPr lang="en-US" sz="175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9BF791EA-1EE0-FDE8-CA7D-FD735E09E01A}"/>
              </a:ext>
            </a:extLst>
          </p:cNvPr>
          <p:cNvSpPr/>
          <p:nvPr/>
        </p:nvSpPr>
        <p:spPr>
          <a:xfrm>
            <a:off x="787241" y="7296507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Junior roles prioritize technical skills. Senior positions emphasize German language and domain expertise.</a:t>
            </a:r>
            <a:endParaRPr lang="en-US" sz="1750" dirty="0"/>
          </a:p>
        </p:txBody>
      </p:sp>
      <p:pic>
        <p:nvPicPr>
          <p:cNvPr id="30" name="Image 6" descr="preencoded.png">
            <a:extLst>
              <a:ext uri="{FF2B5EF4-FFF2-40B4-BE49-F238E27FC236}">
                <a16:creationId xmlns:a16="http://schemas.microsoft.com/office/drawing/2014/main" id="{F2B4513A-ACD8-FE5F-B9FD-8666039C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54" y="2507317"/>
            <a:ext cx="4569500" cy="4569500"/>
          </a:xfrm>
          <a:prstGeom prst="rect">
            <a:avLst/>
          </a:prstGeom>
        </p:spPr>
      </p:pic>
      <p:pic>
        <p:nvPicPr>
          <p:cNvPr id="31" name="Image 4" descr="preencoded.png">
            <a:extLst>
              <a:ext uri="{FF2B5EF4-FFF2-40B4-BE49-F238E27FC236}">
                <a16:creationId xmlns:a16="http://schemas.microsoft.com/office/drawing/2014/main" id="{5DEAA61F-E294-88AA-06F4-7D146694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34" y="2507317"/>
            <a:ext cx="4569500" cy="4569500"/>
          </a:xfrm>
          <a:prstGeom prst="rect">
            <a:avLst/>
          </a:prstGeom>
        </p:spPr>
      </p:pic>
      <p:pic>
        <p:nvPicPr>
          <p:cNvPr id="32" name="Image 0" descr="preencoded.png">
            <a:extLst>
              <a:ext uri="{FF2B5EF4-FFF2-40B4-BE49-F238E27FC236}">
                <a16:creationId xmlns:a16="http://schemas.microsoft.com/office/drawing/2014/main" id="{9C9723AF-CF13-BFAD-D9D9-DCD60812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79" y="2617162"/>
            <a:ext cx="4569500" cy="4569500"/>
          </a:xfrm>
          <a:prstGeom prst="rect">
            <a:avLst/>
          </a:prstGeom>
        </p:spPr>
      </p:pic>
      <p:pic>
        <p:nvPicPr>
          <p:cNvPr id="33" name="Image 2" descr="preencoded.png">
            <a:extLst>
              <a:ext uri="{FF2B5EF4-FFF2-40B4-BE49-F238E27FC236}">
                <a16:creationId xmlns:a16="http://schemas.microsoft.com/office/drawing/2014/main" id="{57861572-DFD8-149F-25A7-2D8FB6A19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309" y="2617162"/>
            <a:ext cx="4569500" cy="4569500"/>
          </a:xfrm>
          <a:prstGeom prst="rect">
            <a:avLst/>
          </a:prstGeom>
        </p:spPr>
      </p:pic>
      <p:pic>
        <p:nvPicPr>
          <p:cNvPr id="34" name="Image 1" descr="preencoded.png">
            <a:extLst>
              <a:ext uri="{FF2B5EF4-FFF2-40B4-BE49-F238E27FC236}">
                <a16:creationId xmlns:a16="http://schemas.microsoft.com/office/drawing/2014/main" id="{003860C7-C9EC-ED0D-1EEC-5BF16276A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147" y="3239869"/>
            <a:ext cx="336471" cy="420648"/>
          </a:xfrm>
          <a:prstGeom prst="rect">
            <a:avLst/>
          </a:prstGeom>
        </p:spPr>
      </p:pic>
      <p:pic>
        <p:nvPicPr>
          <p:cNvPr id="35" name="Image 3" descr="preencoded.png">
            <a:extLst>
              <a:ext uri="{FF2B5EF4-FFF2-40B4-BE49-F238E27FC236}">
                <a16:creationId xmlns:a16="http://schemas.microsoft.com/office/drawing/2014/main" id="{CC0B0A19-B1D3-83DF-FD6E-451739445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283" y="3628727"/>
            <a:ext cx="336471" cy="420648"/>
          </a:xfrm>
          <a:prstGeom prst="rect">
            <a:avLst/>
          </a:prstGeom>
        </p:spPr>
      </p:pic>
      <p:pic>
        <p:nvPicPr>
          <p:cNvPr id="36" name="Image 5" descr="preencoded.png">
            <a:extLst>
              <a:ext uri="{FF2B5EF4-FFF2-40B4-BE49-F238E27FC236}">
                <a16:creationId xmlns:a16="http://schemas.microsoft.com/office/drawing/2014/main" id="{72BE0493-3B17-4B32-000B-475DEBE9D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425" y="5856863"/>
            <a:ext cx="336471" cy="420648"/>
          </a:xfrm>
          <a:prstGeom prst="rect">
            <a:avLst/>
          </a:prstGeom>
        </p:spPr>
      </p:pic>
      <p:pic>
        <p:nvPicPr>
          <p:cNvPr id="37" name="Image 7" descr="preencoded.png">
            <a:extLst>
              <a:ext uri="{FF2B5EF4-FFF2-40B4-BE49-F238E27FC236}">
                <a16:creationId xmlns:a16="http://schemas.microsoft.com/office/drawing/2014/main" id="{E9F53A65-E3E1-4EE6-EF36-0AEB47C57A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8289" y="5468005"/>
            <a:ext cx="336471" cy="42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9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822" y="947499"/>
            <a:ext cx="7029331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Your Step-by-Step Success Guide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22" y="1836658"/>
            <a:ext cx="961311" cy="11534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2502" y="2028825"/>
            <a:ext cx="240327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Network Strategically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922502" y="2444472"/>
            <a:ext cx="654867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Join LinkedIn, </a:t>
            </a: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 attend local tech meetups and conferences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2" y="2990136"/>
            <a:ext cx="961311" cy="11534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2502" y="3182303"/>
            <a:ext cx="240327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 Your CV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922502" y="3597950"/>
            <a:ext cx="654867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Follow German standards with skills-focused content and formal structure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22" y="4143613"/>
            <a:ext cx="961311" cy="11534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2502" y="4335780"/>
            <a:ext cx="240327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Growth Sectors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922502" y="4751427"/>
            <a:ext cx="654867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AI, sustainability, digital health, and fintech opportunities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22" y="5297091"/>
            <a:ext cx="961311" cy="11534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22502" y="5489258"/>
            <a:ext cx="240327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Start Small If Needed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922502" y="5904905"/>
            <a:ext cx="654867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Consider internships or freelance work to build local experience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72822" y="6666786"/>
            <a:ext cx="7798356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Success comes from persistence. The German tech market rewards systematic approaches and continuous learning.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411</Words>
  <Application>Microsoft Office PowerPoint</Application>
  <PresentationFormat>Custom</PresentationFormat>
  <Paragraphs>77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Lato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Vashist, Aakash (Stud SRH-University)</cp:lastModifiedBy>
  <cp:revision>4</cp:revision>
  <dcterms:created xsi:type="dcterms:W3CDTF">2025-04-16T08:34:44Z</dcterms:created>
  <dcterms:modified xsi:type="dcterms:W3CDTF">2025-04-16T10:29:44Z</dcterms:modified>
</cp:coreProperties>
</file>